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84" r:id="rId2"/>
    <p:sldId id="297" r:id="rId3"/>
    <p:sldId id="285" r:id="rId4"/>
    <p:sldId id="268" r:id="rId5"/>
    <p:sldId id="286" r:id="rId6"/>
    <p:sldId id="287" r:id="rId7"/>
    <p:sldId id="288" r:id="rId8"/>
    <p:sldId id="289" r:id="rId9"/>
    <p:sldId id="291" r:id="rId10"/>
    <p:sldId id="292" r:id="rId11"/>
    <p:sldId id="271" r:id="rId12"/>
    <p:sldId id="295" r:id="rId13"/>
    <p:sldId id="290" r:id="rId14"/>
    <p:sldId id="296" r:id="rId15"/>
    <p:sldId id="294" r:id="rId16"/>
    <p:sldId id="293" r:id="rId17"/>
    <p:sldId id="298" r:id="rId18"/>
    <p:sldId id="29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197"/>
  </p:normalViewPr>
  <p:slideViewPr>
    <p:cSldViewPr snapToGrid="0" snapToObjects="1">
      <p:cViewPr varScale="1">
        <p:scale>
          <a:sx n="121" d="100"/>
          <a:sy n="121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0330E-329B-1641-AAE3-63D654B9AE75}" type="datetimeFigureOut">
              <a:rPr lang="en-US" smtClean="0"/>
              <a:t>1/17/23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6E98C-EFB3-9244-A271-99FBB12E3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09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33006-3A43-3042-8BD4-3FCF75837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E8ECBA-99E5-B24F-912E-B2DBA77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F6E83-C269-1E4C-AE9D-A0C2E0F6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3F7BB-B792-9A48-A90B-E4D4A3BEA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7E655-F3DD-2C4D-A353-4245FEEF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B6AB8-3601-5A44-93B6-199C243B0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A928D0-912F-954D-B566-F75F41411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C10BA-D406-5A47-8C65-E4FC56E24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1A6F3-F6E9-3647-A6E3-18BFFA47B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44099-4E90-4446-8457-B2D958AF3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8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E7CFF2-5267-D346-B4D6-525B2ED95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C9D51-F56B-0B4E-A917-B674FF7D8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578FD-ED6C-C04D-A434-6EE50713A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8611D-8502-784A-BFED-EE7551C19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CD7AE-EB01-854D-BD43-BBAE97489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2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0C8D-1F3F-384B-BAEC-3555C2BE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B6949-5124-A248-9C73-72589CA2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54B91-F661-0A4B-8FBA-6DB1BE79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CB2AD-7441-CE4F-AAC1-43A2802C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758FE-D705-7F40-A8C1-B7D1C48C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39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A2D2-4C30-FD4D-8A80-1F39F14F2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0191C-4B65-EA4E-AD9C-DD841C92A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A294-FA17-FF48-8F89-7650DE4A5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98CDB-2A62-2D44-9B10-1709D3948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5AFCD-F15C-5F43-8B07-10CD872C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2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C0A3D-FC1E-5749-AB73-B3CC86F00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5D2AF-BEA6-844A-83BC-800B497A08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0299F-BE31-BD45-9DE7-48CABB583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27720-E02D-1A4D-B610-6BB7945A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96E43-0B38-6043-B049-DC6956BA1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B2ECE-2395-F84D-AAD3-0E633909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41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BCC-52EE-544E-851B-56A9FF36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E1FFE-B4AF-AD4E-B7EC-D8DBB6A97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FCCE0-BDC2-DE43-85B1-80055B0A09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0368E2-6CCA-E84B-AB48-215A7D13D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3CE907-4E46-6741-B557-0BF5FA3C8D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2BBC2B-53F4-B149-9BDE-99C0F0D98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8AA7CB-D062-5A40-B85E-8C148E1C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F2ABA0-DBA6-D041-9EA5-F5D071E55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8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8D51F-2689-444B-9D07-ACBAD8B4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5A6CC3-28B6-3746-B6FD-E94A778B2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C6C22E-2B14-3649-AAA9-289C48E6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01C9BB-05FA-9C44-A3AA-7171C69DA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62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089A83-AF00-7E47-84A3-920EF52A3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1FD56E-01DF-4B47-8BF8-C1EA43FE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A6A31-6156-B64E-9ABA-24DA8FE65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17DAF-9BA4-6C45-AE8E-B8D7C175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BEDD9-D8CE-254A-94C9-9883D7A02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34C24-2E06-934B-8864-E363C82C8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92D30-5EF1-5644-9BB4-7663BA6F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C1831-17A2-ED45-AC69-E5149DDA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DE546-903C-9849-A43F-9F89302F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17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B6442-3BDE-F64C-9EF1-425A2D84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B069E4-A779-334C-BBC2-CB861FC55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F84AB-1059-434C-B1BD-16697DE20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DCEA6-A042-E446-82BE-947C40B69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360DB-6367-954D-AF64-741EA4F08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86CA5-5F09-D64B-B963-5F498D0D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38DD42-E225-2949-8889-3E8C80CF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7DC53-7508-3841-B4F5-8C7D178E3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B4C7-6568-4C46-94CF-15F911C18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EE206-A443-5746-AF6E-898E3495BDB6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F80BE-1529-8B43-9177-2845A398D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607DC-7C80-954F-AB50-BEAE33F32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65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08 linear discrimination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he Trouble With Growth Charts - The New York Times">
            <a:extLst>
              <a:ext uri="{FF2B5EF4-FFF2-40B4-BE49-F238E27FC236}">
                <a16:creationId xmlns:a16="http://schemas.microsoft.com/office/drawing/2014/main" id="{B5BFD1AF-138D-0B4A-A909-9B9515C2AD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56" r="-447"/>
          <a:stretch/>
        </p:blipFill>
        <p:spPr bwMode="auto">
          <a:xfrm>
            <a:off x="342900" y="0"/>
            <a:ext cx="50292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7D4BBFB-CC92-2F45-84FF-061F113AEDA5}"/>
              </a:ext>
            </a:extLst>
          </p:cNvPr>
          <p:cNvSpPr/>
          <p:nvPr/>
        </p:nvSpPr>
        <p:spPr>
          <a:xfrm>
            <a:off x="1736246" y="6301860"/>
            <a:ext cx="1584986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/>
              <a:t>Age (0-3 years)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E98A31-29C3-D545-99E4-950284F26D41}"/>
              </a:ext>
            </a:extLst>
          </p:cNvPr>
          <p:cNvSpPr/>
          <p:nvPr/>
        </p:nvSpPr>
        <p:spPr>
          <a:xfrm>
            <a:off x="4944419" y="3059668"/>
            <a:ext cx="85536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/>
              <a:t>Weight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33337D-A9A2-2845-BA02-D6582BD8F702}"/>
              </a:ext>
            </a:extLst>
          </p:cNvPr>
          <p:cNvSpPr/>
          <p:nvPr/>
        </p:nvSpPr>
        <p:spPr>
          <a:xfrm>
            <a:off x="4944419" y="975836"/>
            <a:ext cx="80291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/>
              <a:t>Height</a:t>
            </a:r>
          </a:p>
        </p:txBody>
      </p:sp>
    </p:spTree>
    <p:extLst>
      <p:ext uri="{BB962C8B-B14F-4D97-AF65-F5344CB8AC3E}">
        <p14:creationId xmlns:p14="http://schemas.microsoft.com/office/powerpoint/2010/main" val="2398626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2B05-62B8-C247-A86B-123774246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Multivariate normal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265011-AB2D-3542-9CED-DA8CBF997E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51759" y="28575"/>
            <a:ext cx="3540241" cy="220964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C3C009-D995-7E4F-9CE6-2B79F53FB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22" y="2955925"/>
            <a:ext cx="11544300" cy="673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32B55C3-43D0-294B-B42C-9C9C2F2CE612}"/>
              </a:ext>
            </a:extLst>
          </p:cNvPr>
          <p:cNvSpPr/>
          <p:nvPr/>
        </p:nvSpPr>
        <p:spPr>
          <a:xfrm>
            <a:off x="7656423" y="3827400"/>
            <a:ext cx="51744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err="1"/>
              <a:t>Σ</a:t>
            </a:r>
            <a:r>
              <a:rPr lang="en-US" sz="4000" dirty="0"/>
              <a:t>   covariance matrix</a:t>
            </a:r>
          </a:p>
          <a:p>
            <a:r>
              <a:rPr lang="en-US" sz="4000" dirty="0"/>
              <a:t>Σ</a:t>
            </a:r>
            <a:r>
              <a:rPr lang="en-US" sz="4000" baseline="30000" dirty="0"/>
              <a:t>-1  </a:t>
            </a:r>
            <a:r>
              <a:rPr lang="en-US" sz="4000" dirty="0"/>
              <a:t>“precision” matrix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208CAA-7656-B14F-BF1A-38C331C5A4BD}"/>
              </a:ext>
            </a:extLst>
          </p:cNvPr>
          <p:cNvSpPr/>
          <p:nvPr/>
        </p:nvSpPr>
        <p:spPr>
          <a:xfrm>
            <a:off x="193222" y="5493321"/>
            <a:ext cx="956477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Keep track of x</a:t>
            </a:r>
            <a:r>
              <a:rPr lang="en-US" sz="4000" baseline="-25000" dirty="0"/>
              <a:t>0</a:t>
            </a:r>
            <a:r>
              <a:rPr lang="en-US" sz="4000" dirty="0"/>
              <a:t> and </a:t>
            </a:r>
            <a:r>
              <a:rPr lang="en-US" sz="4000" dirty="0" err="1"/>
              <a:t>Σ</a:t>
            </a:r>
            <a:r>
              <a:rPr lang="en-US" sz="4000" dirty="0"/>
              <a:t> for each class… </a:t>
            </a:r>
          </a:p>
          <a:p>
            <a:r>
              <a:rPr lang="en-US" sz="4000" dirty="0"/>
              <a:t>What if we just let all the </a:t>
            </a:r>
            <a:r>
              <a:rPr lang="en-US" sz="4000" dirty="0" err="1"/>
              <a:t>Σ</a:t>
            </a:r>
            <a:r>
              <a:rPr lang="en-US" sz="4000" dirty="0"/>
              <a:t> be the same? </a:t>
            </a:r>
          </a:p>
        </p:txBody>
      </p:sp>
    </p:spTree>
    <p:extLst>
      <p:ext uri="{BB962C8B-B14F-4D97-AF65-F5344CB8AC3E}">
        <p14:creationId xmlns:p14="http://schemas.microsoft.com/office/powerpoint/2010/main" val="1551735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2B05-62B8-C247-A86B-123774246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Multivariate normal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265011-AB2D-3542-9CED-DA8CBF997E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51759" y="28575"/>
            <a:ext cx="3540241" cy="220964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C3C009-D995-7E4F-9CE6-2B79F53FB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22" y="2955925"/>
            <a:ext cx="11544300" cy="673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32B55C3-43D0-294B-B42C-9C9C2F2CE612}"/>
              </a:ext>
            </a:extLst>
          </p:cNvPr>
          <p:cNvSpPr/>
          <p:nvPr/>
        </p:nvSpPr>
        <p:spPr>
          <a:xfrm>
            <a:off x="7656423" y="3827400"/>
            <a:ext cx="51744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err="1"/>
              <a:t>Σ</a:t>
            </a:r>
            <a:r>
              <a:rPr lang="en-US" sz="4000" dirty="0"/>
              <a:t>   covariance matrix</a:t>
            </a:r>
          </a:p>
          <a:p>
            <a:r>
              <a:rPr lang="en-US" sz="4000" dirty="0"/>
              <a:t>Σ</a:t>
            </a:r>
            <a:r>
              <a:rPr lang="en-US" sz="4000" baseline="30000" dirty="0"/>
              <a:t>-1  </a:t>
            </a:r>
            <a:r>
              <a:rPr lang="en-US" sz="4000" dirty="0"/>
              <a:t>“precision” matrix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208CAA-7656-B14F-BF1A-38C331C5A4BD}"/>
              </a:ext>
            </a:extLst>
          </p:cNvPr>
          <p:cNvSpPr/>
          <p:nvPr/>
        </p:nvSpPr>
        <p:spPr>
          <a:xfrm>
            <a:off x="193222" y="5493321"/>
            <a:ext cx="956477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Keep track of x</a:t>
            </a:r>
            <a:r>
              <a:rPr lang="en-US" sz="4000" baseline="-25000" dirty="0"/>
              <a:t>0</a:t>
            </a:r>
            <a:r>
              <a:rPr lang="en-US" sz="4000" dirty="0"/>
              <a:t> and </a:t>
            </a:r>
            <a:r>
              <a:rPr lang="en-US" sz="4000" dirty="0" err="1"/>
              <a:t>Σ</a:t>
            </a:r>
            <a:r>
              <a:rPr lang="en-US" sz="4000" dirty="0"/>
              <a:t> for each class… </a:t>
            </a:r>
          </a:p>
          <a:p>
            <a:r>
              <a:rPr lang="en-US" sz="4000" dirty="0"/>
              <a:t>What if we just let all the </a:t>
            </a:r>
            <a:r>
              <a:rPr lang="en-US" sz="4000" dirty="0" err="1"/>
              <a:t>Σ</a:t>
            </a:r>
            <a:r>
              <a:rPr lang="en-US" sz="4000" dirty="0"/>
              <a:t> be the same?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4E15CD-C873-EF49-8241-9F2215FFEF2D}"/>
              </a:ext>
            </a:extLst>
          </p:cNvPr>
          <p:cNvSpPr/>
          <p:nvPr/>
        </p:nvSpPr>
        <p:spPr>
          <a:xfrm>
            <a:off x="8400980" y="5630346"/>
            <a:ext cx="3574825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dirty="0"/>
              <a:t>Why?  To make things easier on us…</a:t>
            </a:r>
          </a:p>
        </p:txBody>
      </p:sp>
    </p:spTree>
    <p:extLst>
      <p:ext uri="{BB962C8B-B14F-4D97-AF65-F5344CB8AC3E}">
        <p14:creationId xmlns:p14="http://schemas.microsoft.com/office/powerpoint/2010/main" val="3262786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49F4D-D637-E542-83D2-6408DDA2D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19675" cy="1325563"/>
          </a:xfrm>
        </p:spPr>
        <p:txBody>
          <a:bodyPr>
            <a:normAutofit/>
          </a:bodyPr>
          <a:lstStyle/>
          <a:p>
            <a:r>
              <a:rPr lang="en-US" dirty="0"/>
              <a:t>Linear Discriminant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18AAF7-3AF0-BA4F-8480-F5AAE58B6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707252"/>
            <a:ext cx="6238875" cy="57856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B74B03A-7CB3-A44D-ACA9-CAF28C034043}"/>
              </a:ext>
            </a:extLst>
          </p:cNvPr>
          <p:cNvSpPr/>
          <p:nvPr/>
        </p:nvSpPr>
        <p:spPr>
          <a:xfrm>
            <a:off x="466725" y="1690688"/>
            <a:ext cx="5019675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When all the classes have the same covariance matrix </a:t>
            </a:r>
            <a:r>
              <a:rPr lang="en-US" sz="3600" dirty="0" err="1"/>
              <a:t>Σ</a:t>
            </a:r>
            <a:r>
              <a:rPr lang="en-US" sz="3600" dirty="0"/>
              <a:t>, the quadratic terms in the decision boundaries drop out and you can get linear decision boundaries.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279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49F4D-D637-E542-83D2-6408DDA2D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19675" cy="1325563"/>
          </a:xfrm>
        </p:spPr>
        <p:txBody>
          <a:bodyPr>
            <a:normAutofit/>
          </a:bodyPr>
          <a:lstStyle/>
          <a:p>
            <a:r>
              <a:rPr lang="en-US" dirty="0"/>
              <a:t>Shared covariance matrix </a:t>
            </a:r>
            <a:r>
              <a:rPr lang="en-US" dirty="0" err="1"/>
              <a:t>Σ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18AAF7-3AF0-BA4F-8480-F5AAE58B6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707252"/>
            <a:ext cx="6238875" cy="57856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B74B03A-7CB3-A44D-ACA9-CAF28C034043}"/>
              </a:ext>
            </a:extLst>
          </p:cNvPr>
          <p:cNvSpPr/>
          <p:nvPr/>
        </p:nvSpPr>
        <p:spPr>
          <a:xfrm>
            <a:off x="466725" y="1690688"/>
            <a:ext cx="562927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If the classes share a covariance matrix, I get another benefit.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square root of this quadratic form goes by the name </a:t>
            </a:r>
          </a:p>
          <a:p>
            <a:r>
              <a:rPr lang="en-US" sz="3600" b="1" dirty="0" err="1"/>
              <a:t>Mahalanobis</a:t>
            </a:r>
            <a:r>
              <a:rPr lang="en-US" sz="3600" b="1" dirty="0"/>
              <a:t> distance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8E4A9C-A73D-8847-A39C-04AE13E848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897" r="-1293"/>
          <a:stretch/>
        </p:blipFill>
        <p:spPr>
          <a:xfrm>
            <a:off x="644843" y="3755231"/>
            <a:ext cx="466344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23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378E8-3172-8E42-B261-05D01D5CA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63" y="414339"/>
            <a:ext cx="4533900" cy="2562226"/>
          </a:xfrm>
        </p:spPr>
        <p:txBody>
          <a:bodyPr>
            <a:normAutofit/>
          </a:bodyPr>
          <a:lstStyle/>
          <a:p>
            <a:r>
              <a:rPr lang="en-US" dirty="0"/>
              <a:t>“Quadratic Discriminant Analysis”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3781B9-867C-8248-B17D-445F264F5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100" y="568324"/>
            <a:ext cx="6819900" cy="612682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40E5F70-750A-6744-80AA-156273CC9E59}"/>
              </a:ext>
            </a:extLst>
          </p:cNvPr>
          <p:cNvSpPr/>
          <p:nvPr/>
        </p:nvSpPr>
        <p:spPr>
          <a:xfrm>
            <a:off x="352425" y="2643187"/>
            <a:ext cx="5019675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When each class gets its own covariance matrix </a:t>
            </a:r>
            <a:r>
              <a:rPr lang="en-US" sz="2800" dirty="0" err="1"/>
              <a:t>Σ</a:t>
            </a:r>
            <a:r>
              <a:rPr lang="en-US" sz="2800" dirty="0"/>
              <a:t>, quadratic decision boundaries result.</a:t>
            </a:r>
          </a:p>
          <a:p>
            <a:endParaRPr lang="en-US" sz="2800" dirty="0"/>
          </a:p>
          <a:p>
            <a:r>
              <a:rPr lang="en-US" sz="2800" dirty="0"/>
              <a:t>This gives answers very close to logistic regression with x</a:t>
            </a:r>
            <a:r>
              <a:rPr lang="en-US" sz="2800" baseline="-25000" dirty="0"/>
              <a:t>1</a:t>
            </a:r>
            <a:r>
              <a:rPr lang="en-US" sz="2800" baseline="30000" dirty="0"/>
              <a:t>2</a:t>
            </a:r>
            <a:r>
              <a:rPr lang="en-US" sz="2800" dirty="0"/>
              <a:t>, x</a:t>
            </a:r>
            <a:r>
              <a:rPr lang="en-US" sz="2800" baseline="-25000" dirty="0"/>
              <a:t>2</a:t>
            </a:r>
            <a:r>
              <a:rPr lang="en-US" sz="2800" baseline="30000" dirty="0"/>
              <a:t>2</a:t>
            </a:r>
            <a:r>
              <a:rPr lang="en-US" sz="2800" dirty="0"/>
              <a:t>, and x</a:t>
            </a:r>
            <a:r>
              <a:rPr lang="en-US" sz="2800" baseline="-25000" dirty="0"/>
              <a:t>1</a:t>
            </a:r>
            <a:r>
              <a:rPr lang="en-US" sz="2800" dirty="0"/>
              <a:t>x</a:t>
            </a:r>
            <a:r>
              <a:rPr lang="en-US" sz="2800" baseline="-25000" dirty="0"/>
              <a:t>2</a:t>
            </a:r>
            <a:r>
              <a:rPr lang="en-US" sz="2800" dirty="0"/>
              <a:t> terms.</a:t>
            </a:r>
            <a:endParaRPr lang="en-US" sz="3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642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C6A2-B2EC-BC4A-9C38-5362D517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Discriminant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F1922-066D-C84D-A267-2C38BC289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old CS wizards say that when linear or quadratic classification work, they tend to work well, and capture most of what there is to be had.</a:t>
            </a:r>
          </a:p>
          <a:p>
            <a:endParaRPr lang="en-US" dirty="0"/>
          </a:p>
          <a:p>
            <a:r>
              <a:rPr lang="en-US" dirty="0"/>
              <a:t>There is a formulation of linear discriminant analysis that gives essentially the same results from the early 20</a:t>
            </a:r>
            <a:r>
              <a:rPr lang="en-US" baseline="30000" dirty="0"/>
              <a:t>th</a:t>
            </a:r>
            <a:r>
              <a:rPr lang="en-US" dirty="0"/>
              <a:t> century credited to Ronald Fisher.   Engineered for pen-and-paper calculation, it compares within-group variance to between-group variance and optimizes the weight vectors for that ratio.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201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AE78A-32C4-D44C-A61B-01F4B11F8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8B84EC-363E-B541-9954-186473CD44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987" y="857250"/>
            <a:ext cx="8894389" cy="5747544"/>
          </a:xfrm>
        </p:spPr>
      </p:pic>
    </p:spTree>
    <p:extLst>
      <p:ext uri="{BB962C8B-B14F-4D97-AF65-F5344CB8AC3E}">
        <p14:creationId xmlns:p14="http://schemas.microsoft.com/office/powerpoint/2010/main" val="2183431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8C420-27C6-C347-9EB5-1DE7209D2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7B9CDE-8D63-9F47-8E2A-A7FB68F9DF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188" y="365125"/>
            <a:ext cx="10308486" cy="6374607"/>
          </a:xfrm>
        </p:spPr>
      </p:pic>
    </p:spTree>
    <p:extLst>
      <p:ext uri="{BB962C8B-B14F-4D97-AF65-F5344CB8AC3E}">
        <p14:creationId xmlns:p14="http://schemas.microsoft.com/office/powerpoint/2010/main" val="3146723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64EB8-6EB9-BA49-9A78-2CC5976E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Office hours 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BFED5-1DCE-3149-A69C-617365422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24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6FF9-7696-6449-A56E-D56E43069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discrimination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0455C-0046-414B-AB87-50A26FA7F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want a linear function of X that will tell class 1 from class not-1.</a:t>
            </a:r>
          </a:p>
          <a:p>
            <a:r>
              <a:rPr lang="en-US" dirty="0"/>
              <a:t>Let us imagine that I infer probability densities for class 1 and class 2</a:t>
            </a:r>
          </a:p>
          <a:p>
            <a:r>
              <a:rPr lang="en-US" dirty="0"/>
              <a:t>And let us imagine that I use normal densities for my distribution of features in X.</a:t>
            </a:r>
          </a:p>
          <a:p>
            <a:r>
              <a:rPr lang="en-US" dirty="0"/>
              <a:t>What happens?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040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932AD-3E8C-8944-ADBA-966C9EA4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the normal distribution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6614EF6-8ED6-AA42-A4AA-45A611B219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5451" y="1952965"/>
            <a:ext cx="7775121" cy="98580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77A5C59-D042-9940-969C-32355A2D2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06536"/>
            <a:ext cx="4450128" cy="2851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7633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B77BF-6227-844C-9FFF-5162B2D48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at univariate Normal: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47F021-F8EF-DF4F-BADE-5336BAD09EA5}"/>
              </a:ext>
            </a:extLst>
          </p:cNvPr>
          <p:cNvSpPr/>
          <p:nvPr/>
        </p:nvSpPr>
        <p:spPr>
          <a:xfrm>
            <a:off x="6281058" y="3244334"/>
            <a:ext cx="2743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x</a:t>
            </a:r>
            <a:r>
              <a:rPr lang="en-US" baseline="30000" dirty="0"/>
              <a:t>2</a:t>
            </a:r>
            <a:r>
              <a:rPr lang="en-US" dirty="0"/>
              <a:t> term gives me curvature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EB54BC-15FC-DD42-807F-A383FB507F2F}"/>
              </a:ext>
            </a:extLst>
          </p:cNvPr>
          <p:cNvSpPr/>
          <p:nvPr/>
        </p:nvSpPr>
        <p:spPr>
          <a:xfrm>
            <a:off x="7750629" y="3938790"/>
            <a:ext cx="36031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x and x</a:t>
            </a:r>
            <a:r>
              <a:rPr lang="en-US" baseline="30000" dirty="0"/>
              <a:t>2</a:t>
            </a:r>
            <a:r>
              <a:rPr lang="en-US" dirty="0"/>
              <a:t> term gives me position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A1C4D8-60A3-6947-932E-B77ECA2763C9}"/>
              </a:ext>
            </a:extLst>
          </p:cNvPr>
          <p:cNvSpPr/>
          <p:nvPr/>
        </p:nvSpPr>
        <p:spPr>
          <a:xfrm>
            <a:off x="8972298" y="4624199"/>
            <a:ext cx="2743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constant term gives me…</a:t>
            </a:r>
          </a:p>
          <a:p>
            <a:r>
              <a:rPr lang="en-US" dirty="0"/>
              <a:t>a multiplicative constant.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C767DC7-8AB4-8544-88E6-839FE2222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590" y="2127333"/>
            <a:ext cx="10679176" cy="68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57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04D7C-ED79-FC41-A88E-B3F889088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Boundary between two same-variance normal distributions in 1d…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43BBD2-3862-4D44-B71C-BC3BA8CE3F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7743" y="2126364"/>
            <a:ext cx="8461830" cy="69655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9988B13-667E-6D4D-81D6-2649522BF389}"/>
                  </a:ext>
                </a:extLst>
              </p:cNvPr>
              <p:cNvSpPr/>
              <p:nvPr/>
            </p:nvSpPr>
            <p:spPr>
              <a:xfrm>
                <a:off x="838199" y="4735286"/>
                <a:ext cx="6498771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4000" dirty="0"/>
                  <a:t>weight vector -&gt; (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4000" b="0" dirty="0"/>
                  <a:t>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4000" dirty="0"/>
                  <a:t>/σ</a:t>
                </a:r>
              </a:p>
              <a:p>
                <a:r>
                  <a:rPr lang="en-US" sz="4000" dirty="0"/>
                  <a:t>boundary        -&gt;  </a:t>
                </a:r>
                <a14:m>
                  <m:oMath xmlns:m="http://schemas.openxmlformats.org/officeDocument/2006/math">
                    <m:r>
                      <a:rPr lang="en-US" sz="40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sz="4000" b="0" dirty="0"/>
                  <a:t>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4000" dirty="0"/>
                  <a:t>)/2</a:t>
                </a:r>
              </a:p>
              <a:p>
                <a:endParaRPr lang="en-US" sz="40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9988B13-667E-6D4D-81D6-2649522BF3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4735286"/>
                <a:ext cx="6498771" cy="1938992"/>
              </a:xfrm>
              <a:prstGeom prst="rect">
                <a:avLst/>
              </a:prstGeom>
              <a:blipFill>
                <a:blip r:embed="rId3"/>
                <a:stretch>
                  <a:fillRect l="-3314" t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DC5F3BF5-67A4-854E-BF40-193BA819EF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743" y="3429000"/>
            <a:ext cx="8668215" cy="6965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CBD78AA-0B98-B844-899A-FDF298723D58}"/>
              </a:ext>
            </a:extLst>
          </p:cNvPr>
          <p:cNvSpPr/>
          <p:nvPr/>
        </p:nvSpPr>
        <p:spPr>
          <a:xfrm>
            <a:off x="7815943" y="4427509"/>
            <a:ext cx="3678930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Simple, but to get here I assumed:</a:t>
            </a:r>
          </a:p>
          <a:p>
            <a:r>
              <a:rPr lang="en-US" sz="2400" dirty="0"/>
              <a:t>equal weights to the two classes (prior)</a:t>
            </a:r>
          </a:p>
          <a:p>
            <a:r>
              <a:rPr lang="en-US" sz="2400" dirty="0"/>
              <a:t>equal variances for the classes</a:t>
            </a:r>
          </a:p>
          <a:p>
            <a:endParaRPr lang="en-US" sz="4000" dirty="0"/>
          </a:p>
        </p:txBody>
      </p:sp>
      <p:pic>
        <p:nvPicPr>
          <p:cNvPr id="1026" name="Picture 2" descr="The Normal Distribution and Standard Deviation – Physics 132 Lab Manual">
            <a:extLst>
              <a:ext uri="{FF2B5EF4-FFF2-40B4-BE49-F238E27FC236}">
                <a16:creationId xmlns:a16="http://schemas.microsoft.com/office/drawing/2014/main" id="{A9309CCB-406B-D546-ABB8-9801834F04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" t="1" r="-4000" b="5370"/>
          <a:stretch/>
        </p:blipFill>
        <p:spPr bwMode="auto">
          <a:xfrm>
            <a:off x="7306927" y="4125553"/>
            <a:ext cx="4696961" cy="2677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3056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04D7C-ED79-FC41-A88E-B3F889088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Boundary between two same-variance normal distributions in 1d…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43BBD2-3862-4D44-B71C-BC3BA8CE3F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7743" y="2126364"/>
            <a:ext cx="8461830" cy="69655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9988B13-667E-6D4D-81D6-2649522BF389}"/>
                  </a:ext>
                </a:extLst>
              </p:cNvPr>
              <p:cNvSpPr/>
              <p:nvPr/>
            </p:nvSpPr>
            <p:spPr>
              <a:xfrm>
                <a:off x="838199" y="4735286"/>
                <a:ext cx="6498771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4000" dirty="0"/>
                  <a:t>weight vector -&gt; (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4000" b="0" dirty="0"/>
                  <a:t>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4000" dirty="0"/>
                  <a:t>/2σ</a:t>
                </a:r>
              </a:p>
              <a:p>
                <a:r>
                  <a:rPr lang="en-US" sz="4000" dirty="0"/>
                  <a:t>boundary        -&gt;  </a:t>
                </a:r>
                <a14:m>
                  <m:oMath xmlns:m="http://schemas.openxmlformats.org/officeDocument/2006/math">
                    <m:r>
                      <a:rPr lang="en-US" sz="40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sz="4000" b="0" dirty="0"/>
                  <a:t>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4000" dirty="0"/>
                  <a:t>)/2</a:t>
                </a:r>
              </a:p>
              <a:p>
                <a:endParaRPr lang="en-US" sz="40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9988B13-667E-6D4D-81D6-2649522BF3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4735286"/>
                <a:ext cx="6498771" cy="1938992"/>
              </a:xfrm>
              <a:prstGeom prst="rect">
                <a:avLst/>
              </a:prstGeom>
              <a:blipFill>
                <a:blip r:embed="rId3"/>
                <a:stretch>
                  <a:fillRect l="-3314" t="-4545" r="-13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DC5F3BF5-67A4-854E-BF40-193BA819EF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743" y="3429000"/>
            <a:ext cx="8668215" cy="6965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CBD78AA-0B98-B844-899A-FDF298723D58}"/>
              </a:ext>
            </a:extLst>
          </p:cNvPr>
          <p:cNvSpPr/>
          <p:nvPr/>
        </p:nvSpPr>
        <p:spPr>
          <a:xfrm>
            <a:off x="7815943" y="4427509"/>
            <a:ext cx="3678930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Simple, but to get here I assumed:</a:t>
            </a:r>
          </a:p>
          <a:p>
            <a:r>
              <a:rPr lang="en-US" sz="2400" dirty="0"/>
              <a:t>equal weights to the two classes (prior)</a:t>
            </a:r>
          </a:p>
          <a:p>
            <a:r>
              <a:rPr lang="en-US" sz="2400" dirty="0"/>
              <a:t>equal variances for the classes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9320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2A0F0-58B5-C64E-880F-1586C7C73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737" y="207962"/>
            <a:ext cx="11353800" cy="1325563"/>
          </a:xfrm>
        </p:spPr>
        <p:txBody>
          <a:bodyPr/>
          <a:lstStyle/>
          <a:p>
            <a:r>
              <a:rPr lang="en-US" dirty="0"/>
              <a:t>Why are we so eager to call everything normal?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E8072-5288-ED4F-8A83-895CA7818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Wasn’t there another class that warned us not to make normality assumptions without checking them?</a:t>
            </a:r>
          </a:p>
          <a:p>
            <a:endParaRPr lang="en-US" dirty="0"/>
          </a:p>
          <a:p>
            <a:r>
              <a:rPr lang="en-US" dirty="0"/>
              <a:t>“</a:t>
            </a:r>
            <a:r>
              <a:rPr lang="en-US" dirty="0" err="1"/>
              <a:t>Englightened</a:t>
            </a:r>
            <a:r>
              <a:rPr lang="en-US" dirty="0"/>
              <a:t> mathematical convenience”</a:t>
            </a:r>
          </a:p>
          <a:p>
            <a:endParaRPr lang="en-US" dirty="0"/>
          </a:p>
          <a:p>
            <a:r>
              <a:rPr lang="en-US" dirty="0"/>
              <a:t>Normal solves the problem of distribution with maximum entropy with constraints on mean and standard deviation</a:t>
            </a:r>
          </a:p>
          <a:p>
            <a:endParaRPr lang="en-US" dirty="0"/>
          </a:p>
          <a:p>
            <a:r>
              <a:rPr lang="en-US" dirty="0"/>
              <a:t>Estimating the parameters of the normal distribution (sample mean and sample standard deviation) does not require optimization</a:t>
            </a:r>
          </a:p>
          <a:p>
            <a:endParaRPr lang="en-US" dirty="0"/>
          </a:p>
          <a:p>
            <a:r>
              <a:rPr lang="en-US" dirty="0"/>
              <a:t>With enough degrees of freedom, everything looks like a sum of </a:t>
            </a:r>
            <a:r>
              <a:rPr lang="en-US" dirty="0" err="1"/>
              <a:t>normals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61337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4F0CCD83-F0B2-1C4D-98F3-E02D90F5FB9E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In one dimension, if I have k classes, each with a different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dirty="0"/>
                  <a:t>…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4F0CCD83-F0B2-1C4D-98F3-E02D90F5FB9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 t="-13333" b="-2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25E1B8-996A-0749-8A68-553A7465FF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3692127"/>
            <a:ext cx="8945833" cy="184546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B67783-CF0C-CD4C-B45D-352D827D40F3}"/>
              </a:ext>
            </a:extLst>
          </p:cNvPr>
          <p:cNvSpPr/>
          <p:nvPr/>
        </p:nvSpPr>
        <p:spPr>
          <a:xfrm>
            <a:off x="838200" y="2399020"/>
            <a:ext cx="105653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Assumption of normal distribution for each class + Bayes’ rule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28F7FD-D514-2C4E-AB46-F326627D9BC5}"/>
              </a:ext>
            </a:extLst>
          </p:cNvPr>
          <p:cNvSpPr/>
          <p:nvPr/>
        </p:nvSpPr>
        <p:spPr>
          <a:xfrm>
            <a:off x="990600" y="5825609"/>
            <a:ext cx="844154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When would you have k classes in 1 dimension?   </a:t>
            </a:r>
          </a:p>
          <a:p>
            <a:r>
              <a:rPr lang="en-US" sz="3200" dirty="0"/>
              <a:t>Growth curves.</a:t>
            </a:r>
          </a:p>
        </p:txBody>
      </p:sp>
    </p:spTree>
    <p:extLst>
      <p:ext uri="{BB962C8B-B14F-4D97-AF65-F5344CB8AC3E}">
        <p14:creationId xmlns:p14="http://schemas.microsoft.com/office/powerpoint/2010/main" val="472200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1797</TotalTime>
  <Words>582</Words>
  <Application>Microsoft Macintosh PowerPoint</Application>
  <PresentationFormat>Widescreen</PresentationFormat>
  <Paragraphs>72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Corbel</vt:lpstr>
      <vt:lpstr>Gill Sans Light</vt:lpstr>
      <vt:lpstr>Office Theme</vt:lpstr>
      <vt:lpstr>DATA221 Intro Machine Learning 08 linear discrimination</vt:lpstr>
      <vt:lpstr>Office hours reminder</vt:lpstr>
      <vt:lpstr>Linear discrimination</vt:lpstr>
      <vt:lpstr>Anatomy of the normal distribution</vt:lpstr>
      <vt:lpstr>Look at univariate Normal: </vt:lpstr>
      <vt:lpstr>Boundary between two same-variance normal distributions in 1d…</vt:lpstr>
      <vt:lpstr>Boundary between two same-variance normal distributions in 1d…</vt:lpstr>
      <vt:lpstr>Why are we so eager to call everything normal?</vt:lpstr>
      <vt:lpstr>In one dimension, if I have k classes, each with a different μ…</vt:lpstr>
      <vt:lpstr>PowerPoint Presentation</vt:lpstr>
      <vt:lpstr>Multivariate normal </vt:lpstr>
      <vt:lpstr>Multivariate normal </vt:lpstr>
      <vt:lpstr>Linear Discriminant Analysis</vt:lpstr>
      <vt:lpstr>Shared covariance matrix Σ</vt:lpstr>
      <vt:lpstr>“Quadratic Discriminant Analysis” </vt:lpstr>
      <vt:lpstr>Linear Discriminant Analysis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08 linear discrimination</dc:title>
  <dc:creator>Will Trimble</dc:creator>
  <cp:lastModifiedBy>Will Trimble</cp:lastModifiedBy>
  <cp:revision>3</cp:revision>
  <dcterms:created xsi:type="dcterms:W3CDTF">2022-04-12T13:09:29Z</dcterms:created>
  <dcterms:modified xsi:type="dcterms:W3CDTF">2023-01-17T15:21:36Z</dcterms:modified>
</cp:coreProperties>
</file>

<file path=docProps/thumbnail.jpeg>
</file>